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70" r:id="rId3"/>
    <p:sldId id="271" r:id="rId4"/>
    <p:sldId id="272" r:id="rId5"/>
    <p:sldId id="289" r:id="rId6"/>
    <p:sldId id="273" r:id="rId7"/>
    <p:sldId id="330" r:id="rId8"/>
    <p:sldId id="274" r:id="rId9"/>
    <p:sldId id="294" r:id="rId10"/>
    <p:sldId id="327" r:id="rId11"/>
    <p:sldId id="328" r:id="rId12"/>
    <p:sldId id="320" r:id="rId13"/>
    <p:sldId id="281" r:id="rId14"/>
    <p:sldId id="284" r:id="rId15"/>
    <p:sldId id="285" r:id="rId16"/>
    <p:sldId id="286" r:id="rId17"/>
    <p:sldId id="276" r:id="rId18"/>
    <p:sldId id="317" r:id="rId19"/>
    <p:sldId id="318" r:id="rId20"/>
    <p:sldId id="308" r:id="rId21"/>
    <p:sldId id="313" r:id="rId22"/>
    <p:sldId id="310" r:id="rId23"/>
    <p:sldId id="316" r:id="rId24"/>
    <p:sldId id="315" r:id="rId25"/>
    <p:sldId id="278" r:id="rId26"/>
    <p:sldId id="319" r:id="rId27"/>
    <p:sldId id="258" r:id="rId28"/>
    <p:sldId id="257" r:id="rId29"/>
    <p:sldId id="332" r:id="rId30"/>
    <p:sldId id="333" r:id="rId31"/>
    <p:sldId id="334" r:id="rId32"/>
    <p:sldId id="335" r:id="rId33"/>
    <p:sldId id="336" r:id="rId34"/>
    <p:sldId id="259" r:id="rId35"/>
    <p:sldId id="323" r:id="rId36"/>
    <p:sldId id="337" r:id="rId37"/>
    <p:sldId id="338" r:id="rId38"/>
    <p:sldId id="260" r:id="rId39"/>
    <p:sldId id="290" r:id="rId40"/>
    <p:sldId id="321" r:id="rId41"/>
    <p:sldId id="322" r:id="rId42"/>
    <p:sldId id="267" r:id="rId43"/>
    <p:sldId id="268" r:id="rId44"/>
    <p:sldId id="269" r:id="rId45"/>
    <p:sldId id="331" r:id="rId46"/>
    <p:sldId id="32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18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F7D54-C2AB-B64C-AD66-ECFAA65C60D6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00358-F33F-CA44-A5B2-53EE47845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0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0B774-BBB4-4D47-941E-668C523CC303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5A3B9-3748-EE47-9A14-228000F5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63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9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v2 = A*</a:t>
            </a:r>
            <a:r>
              <a:rPr lang="en-US" dirty="0" err="1"/>
              <a:t>Vw</a:t>
            </a:r>
            <a:r>
              <a:rPr lang="en-US" dirty="0"/>
              <a:t>/(S^2)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10FF1-FFF8-934E-9E8F-A8588176660B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E1F36A7-E9F5-D346-A16F-0C493EA973AB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5F-6CCA-644D-B8FB-73239E0BA1BC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7C9593C-8087-7747-A6EF-8DBEC52814E3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F8E34FD-A1D3-E149-A5AE-68B20DECE4BF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88D-793D-B847-8023-CA107A44E41E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2BB4-DC2D-5F4E-9ADE-8960DC17B22B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F07C-911E-D94F-B8ED-9243B6E33CA2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B31E-D8B5-B242-B7F0-FBA4CE04CC7A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A540-1271-BB4B-B269-8D9647BC02C2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7F38C45-698E-4945-A703-BCDF0C8F9AE2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215C9F74-373D-FC48-A641-8F106FC0A33E}" type="datetime1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26EF-8A16-5B42-A1EF-EEE4437C4E88}" type="datetime1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7C87-DCF8-D64B-AAF2-66CD0B256F9A}" type="datetime1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711C7D9-1E75-5C4E-A641-E6CFF379FD88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7E0BCE-6B18-D24C-B4C3-B21B3173C78B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r>
              <a:rPr lang="en-US" dirty="0"/>
              <a:t>Motion parallax</a:t>
            </a:r>
          </a:p>
          <a:p>
            <a:r>
              <a:rPr lang="en-US" dirty="0"/>
              <a:t>Translational and rotational flow</a:t>
            </a:r>
          </a:p>
          <a:p>
            <a:r>
              <a:rPr lang="en-US" dirty="0"/>
              <a:t>FOE for heading specification – prism studies</a:t>
            </a:r>
          </a:p>
        </p:txBody>
      </p:sp>
    </p:spTree>
    <p:extLst>
      <p:ext uri="{BB962C8B-B14F-4D97-AF65-F5344CB8AC3E}">
        <p14:creationId xmlns:p14="http://schemas.microsoft.com/office/powerpoint/2010/main" val="45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A826D-6345-2745-9BD5-BB429640D707}"/>
              </a:ext>
            </a:extLst>
          </p:cNvPr>
          <p:cNvSpPr txBox="1"/>
          <p:nvPr/>
        </p:nvSpPr>
        <p:spPr>
          <a:xfrm>
            <a:off x="267573" y="0"/>
            <a:ext cx="8668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Four</a:t>
            </a:r>
            <a:r>
              <a:rPr lang="zh-CN" altLang="en-US" b="1" dirty="0"/>
              <a:t> </a:t>
            </a:r>
            <a:r>
              <a:rPr lang="en-US" altLang="zh-CN" b="1" dirty="0"/>
              <a:t>pillars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ecological</a:t>
            </a:r>
            <a:r>
              <a:rPr lang="zh-CN" altLang="en-US" b="1" dirty="0"/>
              <a:t> </a:t>
            </a:r>
            <a:r>
              <a:rPr lang="en-US" altLang="zh-CN" b="1" dirty="0"/>
              <a:t>approach</a:t>
            </a:r>
          </a:p>
          <a:p>
            <a:pPr algn="ctr"/>
            <a:endParaRPr lang="en-US" altLang="zh-CN" b="1" dirty="0"/>
          </a:p>
          <a:p>
            <a:pPr marL="342900" indent="-342900">
              <a:buAutoNum type="arabicPeriod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(A-E</a:t>
            </a:r>
            <a:r>
              <a:rPr lang="zh-CN" altLang="en-US" dirty="0"/>
              <a:t> </a:t>
            </a:r>
            <a:r>
              <a:rPr lang="en-US" altLang="zh-CN" dirty="0"/>
              <a:t>mutuality)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regularities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econiche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perception/action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informational</a:t>
            </a:r>
            <a:r>
              <a:rPr lang="zh-CN" altLang="en-US" dirty="0"/>
              <a:t> </a:t>
            </a:r>
            <a:r>
              <a:rPr lang="en-US" altLang="zh-CN" dirty="0"/>
              <a:t>regularities,</a:t>
            </a:r>
            <a:r>
              <a:rPr lang="zh-CN" altLang="en-US" dirty="0"/>
              <a:t> </a:t>
            </a:r>
            <a:r>
              <a:rPr lang="en-US" altLang="zh-CN" dirty="0"/>
              <a:t>ecological</a:t>
            </a:r>
            <a:r>
              <a:rPr lang="zh-CN" altLang="en-US" dirty="0"/>
              <a:t> </a:t>
            </a:r>
            <a:r>
              <a:rPr lang="en-US" altLang="zh-CN" dirty="0"/>
              <a:t>constrains</a:t>
            </a:r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evolved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(functional)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Adapt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(=</a:t>
            </a:r>
            <a:r>
              <a:rPr lang="zh-CN" altLang="en-US" dirty="0"/>
              <a:t> </a:t>
            </a:r>
            <a:r>
              <a:rPr lang="en-US" altLang="zh-CN" dirty="0"/>
              <a:t>meaning)</a:t>
            </a:r>
            <a:r>
              <a:rPr lang="zh-CN" altLang="en-US" dirty="0"/>
              <a:t> </a:t>
            </a:r>
            <a:r>
              <a:rPr lang="en-US" altLang="zh-CN" dirty="0"/>
              <a:t>grounded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Perception/action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4DE5F-7DBA-954D-B40A-AAEB80B5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4417689"/>
            <a:ext cx="2781300" cy="220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68F2C-407C-074D-B80A-63FC0D01BF99}"/>
              </a:ext>
            </a:extLst>
          </p:cNvPr>
          <p:cNvSpPr/>
          <p:nvPr/>
        </p:nvSpPr>
        <p:spPr>
          <a:xfrm>
            <a:off x="267573" y="3488168"/>
            <a:ext cx="59793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specificity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Higher-order</a:t>
            </a:r>
            <a:r>
              <a:rPr lang="zh-CN" altLang="en-US" dirty="0"/>
              <a:t> </a:t>
            </a:r>
            <a:r>
              <a:rPr lang="en-US" altLang="zh-CN" dirty="0"/>
              <a:t>spatiotemporal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stimulation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behaviorally-relevant</a:t>
            </a:r>
            <a:r>
              <a:rPr lang="zh-CN" altLang="en-US" dirty="0"/>
              <a:t> </a:t>
            </a:r>
            <a:r>
              <a:rPr lang="en-US" altLang="zh-CN" dirty="0"/>
              <a:t>properties,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eco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</a:p>
          <a:p>
            <a:pPr marL="800100" lvl="1" indent="-342900">
              <a:buFont typeface="+mj-lt"/>
              <a:buAutoNum type="arabicPeriod" startAt="3"/>
            </a:pPr>
            <a:endParaRPr lang="en-US" altLang="zh-CN" dirty="0"/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attuned</a:t>
            </a:r>
            <a:r>
              <a:rPr lang="zh-CN" altLang="en-US" dirty="0"/>
              <a:t> </a:t>
            </a:r>
            <a:r>
              <a:rPr lang="en-US" altLang="zh-CN" dirty="0"/>
              <a:t>perceptual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Implicit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behaviorally-relevant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Attunement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49FA5-F5E4-F540-9BB2-D9302530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57"/>
            <a:ext cx="9144000" cy="50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and depth 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3108 0.05092 C 0.27969 0.06273 0.35226 0.06921 0.42761 0.06921 C 0.51407 0.06921 0.58282 0.06273 0.63143 0.05092 L 0.86302 1.11111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42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12778 0.03796 C 0.15469 0.04699 0.19496 0.05185 0.23663 0.05185 C 0.28455 0.05185 0.32257 0.04699 0.34948 0.03796 L 0.47778 2.59259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7066 0.02153 C 0.08559 0.02685 0.10799 0.02963 0.13108 0.02963 C 0.15764 0.02963 0.17865 0.02685 0.19358 0.02153 L 0.26476 -2.22222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1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2958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1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555E-6 -3.47464E-6 L 0.07989 0.02317 C 0.09673 0.02919 0.12209 0.03243 0.14831 0.03243 C 0.17836 0.03243 0.20215 0.02919 0.219 0.02317 L 0.29958 -3.47464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0" y="16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progressive occlusion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3750875"/>
            <a:ext cx="8192934" cy="1360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</a:rPr>
              <a:t>Occlusion</a:t>
            </a:r>
            <a:r>
              <a:rPr lang="en-US" altLang="zh-CN" sz="1800" dirty="0">
                <a:solidFill>
                  <a:schemeClr val="accent1"/>
                </a:solidFill>
              </a:rPr>
              <a:t>: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light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pattern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corresponding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to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surface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ball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goes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out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existence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optics.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But,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is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(the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surface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of)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ball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going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out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existence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world?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9" y="2038256"/>
            <a:ext cx="6553200" cy="170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214" y="4748144"/>
            <a:ext cx="325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214" y="5103673"/>
            <a:ext cx="4562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Going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sight</a:t>
            </a:r>
            <a:r>
              <a:rPr lang="en-US" altLang="zh-CN" dirty="0"/>
              <a:t>:</a:t>
            </a:r>
          </a:p>
          <a:p>
            <a:r>
              <a:rPr lang="en-US" dirty="0"/>
              <a:t>Deletion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edge.</a:t>
            </a:r>
          </a:p>
          <a:p>
            <a:r>
              <a:rPr lang="en-US" dirty="0"/>
              <a:t>Reversible</a:t>
            </a:r>
            <a:r>
              <a:rPr lang="zh-CN" altLang="en-US" dirty="0"/>
              <a:t> </a:t>
            </a:r>
            <a:r>
              <a:rPr lang="en-US" altLang="zh-CN" dirty="0"/>
              <a:t>(coming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sight,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accretion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edge).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09292" y="5103673"/>
            <a:ext cx="393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Going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existence</a:t>
            </a:r>
            <a:r>
              <a:rPr lang="en-US" altLang="zh-CN" dirty="0"/>
              <a:t>:</a:t>
            </a:r>
          </a:p>
          <a:p>
            <a:r>
              <a:rPr lang="en-US" dirty="0"/>
              <a:t>Melting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evaporating,</a:t>
            </a:r>
            <a:r>
              <a:rPr lang="zh-CN" altLang="en-US" dirty="0"/>
              <a:t> </a:t>
            </a:r>
            <a:r>
              <a:rPr lang="en-US" altLang="zh-CN" dirty="0"/>
              <a:t>exploding,</a:t>
            </a:r>
            <a:r>
              <a:rPr lang="zh-CN" altLang="en-US" dirty="0"/>
              <a:t> </a:t>
            </a:r>
            <a:r>
              <a:rPr lang="en-US" altLang="zh-CN" dirty="0"/>
              <a:t>burning,</a:t>
            </a:r>
            <a:r>
              <a:rPr lang="zh-CN" altLang="en-US" dirty="0"/>
              <a:t> </a:t>
            </a:r>
            <a:r>
              <a:rPr lang="en-US" altLang="zh-CN" dirty="0"/>
              <a:t>crushing…</a:t>
            </a:r>
          </a:p>
          <a:p>
            <a:r>
              <a:rPr lang="en-US" dirty="0"/>
              <a:t>Irreversible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4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023" r="71166" b="26218"/>
          <a:stretch/>
        </p:blipFill>
        <p:spPr>
          <a:xfrm>
            <a:off x="2146054" y="292231"/>
            <a:ext cx="17943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480" r="67530" b="27091"/>
          <a:stretch/>
        </p:blipFill>
        <p:spPr>
          <a:xfrm>
            <a:off x="2146054" y="4458879"/>
            <a:ext cx="2020593" cy="20456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1654" y="414779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2421" y="1008668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4361052" y="1159496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2602" y="4639560"/>
            <a:ext cx="2345402" cy="1591559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3369" y="523344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588763" y="5209882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90962" y="2517741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32888" y="312969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023" r="71166" b="26218"/>
          <a:stretch/>
        </p:blipFill>
        <p:spPr>
          <a:xfrm>
            <a:off x="2688339" y="292231"/>
            <a:ext cx="17943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480" r="67530" b="27091"/>
          <a:stretch/>
        </p:blipFill>
        <p:spPr>
          <a:xfrm>
            <a:off x="2462096" y="4458879"/>
            <a:ext cx="2020593" cy="2045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53384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Front surface moving</a:t>
            </a:r>
          </a:p>
          <a:p>
            <a:r>
              <a:rPr lang="en-US" dirty="0"/>
              <a:t>Deletion of texture elements on the front moving edge (</a:t>
            </a:r>
            <a:r>
              <a:rPr lang="en-US" dirty="0" err="1"/>
              <a:t>wrt</a:t>
            </a:r>
            <a:r>
              <a:rPr lang="en-US" dirty="0"/>
              <a:t> moving </a:t>
            </a:r>
            <a:r>
              <a:rPr lang="en-US" dirty="0" err="1"/>
              <a:t>dir</a:t>
            </a:r>
            <a:r>
              <a:rPr lang="en-US" dirty="0"/>
              <a:t>); accretion of texture elements on the rear moving edge.</a:t>
            </a:r>
          </a:p>
        </p:txBody>
      </p:sp>
      <p:sp>
        <p:nvSpPr>
          <p:cNvPr id="3" name="Rectangle 2"/>
          <p:cNvSpPr/>
          <p:nvPr/>
        </p:nvSpPr>
        <p:spPr>
          <a:xfrm>
            <a:off x="5041654" y="414779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2421" y="1008668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4361052" y="1159496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2602" y="4639560"/>
            <a:ext cx="2345402" cy="1591559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3369" y="523344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588763" y="5209882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9200" y="4476700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Back </a:t>
            </a:r>
            <a:r>
              <a:rPr lang="en-US" dirty="0">
                <a:solidFill>
                  <a:srgbClr val="FF0000"/>
                </a:solidFill>
              </a:rPr>
              <a:t>surface moving</a:t>
            </a:r>
          </a:p>
          <a:p>
            <a:r>
              <a:rPr lang="en-US" dirty="0"/>
              <a:t>Accretion of texture elements on the front moving edge (</a:t>
            </a:r>
            <a:r>
              <a:rPr lang="en-US" dirty="0" err="1"/>
              <a:t>wrt</a:t>
            </a:r>
            <a:r>
              <a:rPr lang="en-US" dirty="0"/>
              <a:t> moving </a:t>
            </a:r>
            <a:r>
              <a:rPr lang="en-US" dirty="0" err="1"/>
              <a:t>dir</a:t>
            </a:r>
            <a:r>
              <a:rPr lang="en-US" dirty="0"/>
              <a:t>); deletion of texture elements on the rear moving edge.</a:t>
            </a:r>
          </a:p>
        </p:txBody>
      </p:sp>
    </p:spTree>
    <p:extLst>
      <p:ext uri="{BB962C8B-B14F-4D97-AF65-F5344CB8AC3E}">
        <p14:creationId xmlns:p14="http://schemas.microsoft.com/office/powerpoint/2010/main" val="191278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09" r="7110"/>
          <a:stretch/>
        </p:blipFill>
        <p:spPr>
          <a:xfrm>
            <a:off x="0" y="2573374"/>
            <a:ext cx="4023416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49" y="2387170"/>
            <a:ext cx="4577264" cy="32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71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continuous</a:t>
            </a:r>
          </a:p>
        </p:txBody>
      </p:sp>
    </p:spTree>
    <p:extLst>
      <p:ext uri="{BB962C8B-B14F-4D97-AF65-F5344CB8AC3E}">
        <p14:creationId xmlns:p14="http://schemas.microsoft.com/office/powerpoint/2010/main" val="5832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8053E-7 0 L 0.72347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6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continuous</a:t>
            </a:r>
          </a:p>
        </p:txBody>
      </p:sp>
    </p:spTree>
    <p:extLst>
      <p:ext uri="{BB962C8B-B14F-4D97-AF65-F5344CB8AC3E}">
        <p14:creationId xmlns:p14="http://schemas.microsoft.com/office/powerpoint/2010/main" val="222400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8053E-7 0 L 0.72347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6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1716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70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54153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89008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1716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move</a:t>
            </a:r>
          </a:p>
        </p:txBody>
      </p:sp>
    </p:spTree>
    <p:extLst>
      <p:ext uri="{BB962C8B-B14F-4D97-AF65-F5344CB8AC3E}">
        <p14:creationId xmlns:p14="http://schemas.microsoft.com/office/powerpoint/2010/main" val="2498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31719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6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move</a:t>
            </a:r>
          </a:p>
        </p:txBody>
      </p:sp>
    </p:spTree>
    <p:extLst>
      <p:ext uri="{BB962C8B-B14F-4D97-AF65-F5344CB8AC3E}">
        <p14:creationId xmlns:p14="http://schemas.microsoft.com/office/powerpoint/2010/main" val="30396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294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01948" y="236408"/>
            <a:ext cx="2597727" cy="16625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145"/>
          <a:stretch/>
        </p:blipFill>
        <p:spPr>
          <a:xfrm>
            <a:off x="895527" y="655783"/>
            <a:ext cx="3147890" cy="227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8887"/>
          <a:stretch/>
        </p:blipFill>
        <p:spPr>
          <a:xfrm>
            <a:off x="803024" y="3715730"/>
            <a:ext cx="3213164" cy="295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806" y="2984117"/>
            <a:ext cx="4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about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r</a:t>
            </a:r>
            <a:r>
              <a:rPr lang="en-US" b="1" dirty="0">
                <a:solidFill>
                  <a:schemeClr val="accent6"/>
                </a:solidFill>
              </a:rPr>
              <a:t>etreating from an obstacle?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804" y="6296353"/>
            <a:ext cx="469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about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r</a:t>
            </a:r>
            <a:r>
              <a:rPr lang="en-US" b="1" dirty="0">
                <a:solidFill>
                  <a:schemeClr val="accent6"/>
                </a:solidFill>
              </a:rPr>
              <a:t>etreating from an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aperture</a:t>
            </a:r>
            <a:r>
              <a:rPr lang="en-US" b="1" dirty="0">
                <a:solidFill>
                  <a:schemeClr val="accent6"/>
                </a:solidFill>
              </a:rPr>
              <a:t>? 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7858" y="611347"/>
            <a:ext cx="733425" cy="647700"/>
          </a:xfrm>
          <a:prstGeom prst="rect">
            <a:avLst/>
          </a:prstGeom>
          <a:pattFill prst="wdDnDiag">
            <a:fgClr>
              <a:schemeClr val="accent1">
                <a:shade val="80000"/>
              </a:schemeClr>
            </a:fgClr>
            <a:bgClr>
              <a:schemeClr val="bg1"/>
            </a:bgClr>
          </a:pattFill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2" idx="0"/>
          </p:cNvCxnSpPr>
          <p:nvPr/>
        </p:nvCxnSpPr>
        <p:spPr>
          <a:xfrm flipV="1">
            <a:off x="6434571" y="361099"/>
            <a:ext cx="3896" cy="250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16539" y="494685"/>
            <a:ext cx="151320" cy="12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39381" y="537745"/>
            <a:ext cx="201758" cy="139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29424" y="994945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10682" y="994946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29806" y="1245116"/>
            <a:ext cx="4764" cy="263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16539" y="1261293"/>
            <a:ext cx="137459" cy="151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283" y="1275503"/>
            <a:ext cx="133998" cy="15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44202" y="2011557"/>
            <a:ext cx="350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surface stripes… rear surface dots…when approaching, deletion of dots by stripes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7190" y="3627217"/>
            <a:ext cx="2597727" cy="1662545"/>
          </a:xfrm>
          <a:prstGeom prst="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53100" y="4002156"/>
            <a:ext cx="733425" cy="6477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6719813" y="3751908"/>
            <a:ext cx="3896" cy="250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201781" y="3885494"/>
            <a:ext cx="151320" cy="12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124623" y="3928554"/>
            <a:ext cx="201758" cy="139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14666" y="4385754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95924" y="4385755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715048" y="4635925"/>
            <a:ext cx="4764" cy="263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201781" y="4652102"/>
            <a:ext cx="137459" cy="151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86525" y="4666312"/>
            <a:ext cx="133998" cy="15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166287" y="5336155"/>
            <a:ext cx="3507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surface stripes… rear surface dots…when approaching an aperture, accretion of dots on the inside edges of striped area</a:t>
            </a:r>
          </a:p>
        </p:txBody>
      </p:sp>
    </p:spTree>
    <p:extLst>
      <p:ext uri="{BB962C8B-B14F-4D97-AF65-F5344CB8AC3E}">
        <p14:creationId xmlns:p14="http://schemas.microsoft.com/office/powerpoint/2010/main" val="7882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1" grpId="0" animBg="1"/>
      <p:bldP spid="32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perception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2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</a:p>
          <a:p>
            <a:r>
              <a:rPr lang="en-US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retinal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oldest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problem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perception</a:t>
            </a:r>
          </a:p>
          <a:p>
            <a:r>
              <a:rPr lang="en-US" dirty="0">
                <a:sym typeface="Wingdings"/>
              </a:rPr>
              <a:t>Constructivism</a:t>
            </a:r>
            <a:r>
              <a:rPr lang="en-US" altLang="zh-CN" dirty="0">
                <a:sym typeface="Wingdings"/>
              </a:rPr>
              <a:t>: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how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does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reconstruct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depth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with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2D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retinal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image?</a:t>
            </a:r>
          </a:p>
          <a:p>
            <a:r>
              <a:rPr lang="en-US" dirty="0">
                <a:sym typeface="Wingdings"/>
              </a:rPr>
              <a:t>Eco</a:t>
            </a:r>
            <a:r>
              <a:rPr lang="en-US" altLang="zh-CN" dirty="0">
                <a:sym typeface="Wingdings"/>
              </a:rPr>
              <a:t>: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what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info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for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depth</a:t>
            </a:r>
            <a:r>
              <a:rPr lang="zh-CN" altLang="en-US" dirty="0">
                <a:sym typeface="Wingdings"/>
              </a:rPr>
              <a:t> </a:t>
            </a:r>
            <a:r>
              <a:rPr lang="zh-CN" altLang="zh-CN" dirty="0">
                <a:sym typeface="Wingdings"/>
              </a:rPr>
              <a:t>(</a:t>
            </a:r>
            <a:r>
              <a:rPr lang="en-US" altLang="zh-CN" dirty="0">
                <a:sym typeface="Wingdings"/>
              </a:rPr>
              <a:t>such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that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detect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directly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optic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flow)?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1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7823" r="782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42588" y="4426675"/>
            <a:ext cx="21913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Angular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3613" y="2258041"/>
            <a:ext cx="19816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4BF6B-81FA-D649-9548-E79ECC3F6032}"/>
              </a:ext>
            </a:extLst>
          </p:cNvPr>
          <p:cNvSpPr txBox="1"/>
          <p:nvPr/>
        </p:nvSpPr>
        <p:spPr>
          <a:xfrm>
            <a:off x="1141413" y="58479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Air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dots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empty</a:t>
            </a:r>
            <a:r>
              <a:rPr lang="zh-CN" altLang="en-US" sz="2800" dirty="0"/>
              <a:t> </a:t>
            </a:r>
            <a:r>
              <a:rPr lang="en-US" altLang="zh-CN" sz="2800" dirty="0"/>
              <a:t>space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85D5C-A998-624A-BBE1-C63A56BF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9" b="22512"/>
          <a:stretch/>
        </p:blipFill>
        <p:spPr>
          <a:xfrm>
            <a:off x="0" y="1796143"/>
            <a:ext cx="9144000" cy="45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</a:t>
            </a:r>
            <a:r>
              <a:rPr lang="zh-CN" altLang="en-US" dirty="0"/>
              <a:t> </a:t>
            </a:r>
            <a:r>
              <a:rPr lang="en-US" altLang="zh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21398"/>
            <a:ext cx="593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4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B6212-27E1-2B44-9170-67D011131526}"/>
              </a:ext>
            </a:extLst>
          </p:cNvPr>
          <p:cNvSpPr txBox="1"/>
          <p:nvPr/>
        </p:nvSpPr>
        <p:spPr>
          <a:xfrm>
            <a:off x="903768" y="563525"/>
            <a:ext cx="734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Ground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layout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surfaces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A4C6-B6E8-294F-8912-D7230DA4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863"/>
            <a:ext cx="9144000" cy="4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5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B6212-27E1-2B44-9170-67D011131526}"/>
              </a:ext>
            </a:extLst>
          </p:cNvPr>
          <p:cNvSpPr txBox="1"/>
          <p:nvPr/>
        </p:nvSpPr>
        <p:spPr>
          <a:xfrm>
            <a:off x="967564" y="138222"/>
            <a:ext cx="734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Ground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layout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surfaces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5CBB6-8260-1443-AC70-24B4CE0F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47" y="946444"/>
            <a:ext cx="5867400" cy="326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30A86-BA82-794C-B668-9FA3DA3D358C}"/>
              </a:ext>
            </a:extLst>
          </p:cNvPr>
          <p:cNvSpPr txBox="1"/>
          <p:nvPr/>
        </p:nvSpPr>
        <p:spPr>
          <a:xfrm>
            <a:off x="414670" y="4401372"/>
            <a:ext cx="8484781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resolve…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Size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r>
              <a:rPr lang="zh-CN" altLang="en-US" dirty="0"/>
              <a:t> </a:t>
            </a:r>
            <a:r>
              <a:rPr lang="en-US" altLang="zh-CN" dirty="0"/>
              <a:t>(do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Distance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distances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Layout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scene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endParaRPr lang="en-US" dirty="0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029E64EF-C180-154E-95CA-5A8159C7C8AF}"/>
              </a:ext>
            </a:extLst>
          </p:cNvPr>
          <p:cNvSpPr/>
          <p:nvPr/>
        </p:nvSpPr>
        <p:spPr>
          <a:xfrm>
            <a:off x="5252481" y="1233377"/>
            <a:ext cx="350878" cy="233915"/>
          </a:xfrm>
          <a:prstGeom prst="can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22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FF7C5-DDDB-0148-9634-DB65B4DB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17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F57B3-01C9-764E-8EC6-47D72D7CB115}"/>
              </a:ext>
            </a:extLst>
          </p:cNvPr>
          <p:cNvSpPr txBox="1"/>
          <p:nvPr/>
        </p:nvSpPr>
        <p:spPr>
          <a:xfrm>
            <a:off x="1690576" y="318977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Horizon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size</a:t>
            </a:r>
            <a:r>
              <a:rPr lang="zh-CN" altLang="en-US" sz="2400" dirty="0"/>
              <a:t> </a:t>
            </a:r>
            <a:r>
              <a:rPr lang="en-US" altLang="zh-CN" sz="2400" dirty="0"/>
              <a:t>perception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1CF31-8796-9540-B666-2BC5A5DD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11" y="1219791"/>
            <a:ext cx="5969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7C635-CA2F-7345-805C-544A1EC4E142}"/>
              </a:ext>
            </a:extLst>
          </p:cNvPr>
          <p:cNvSpPr txBox="1"/>
          <p:nvPr/>
        </p:nvSpPr>
        <p:spPr>
          <a:xfrm>
            <a:off x="329611" y="5263116"/>
            <a:ext cx="8676166" cy="1329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horizon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intersects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level.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Object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size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specified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units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eye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height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(e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distance.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All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objects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with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same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horizon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ratio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are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same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height</a:t>
            </a:r>
            <a:r>
              <a:rPr lang="zh-CN" altLang="en-US" dirty="0"/>
              <a:t> </a:t>
            </a:r>
            <a:r>
              <a:rPr lang="en-US" altLang="zh-CN" dirty="0"/>
              <a:t>(size</a:t>
            </a:r>
            <a:r>
              <a:rPr lang="zh-CN" altLang="en-US" dirty="0"/>
              <a:t> </a:t>
            </a:r>
            <a:r>
              <a:rPr lang="en-US" altLang="zh-CN" dirty="0"/>
              <a:t>constancy).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field,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constancy</a:t>
            </a:r>
            <a:r>
              <a:rPr lang="zh-CN" altLang="en-US" dirty="0"/>
              <a:t> </a:t>
            </a:r>
            <a:r>
              <a:rPr lang="en-US" altLang="zh-CN" dirty="0"/>
              <a:t>holds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800m.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33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world and optical structure</a:t>
            </a:r>
          </a:p>
          <a:p>
            <a:r>
              <a:rPr lang="en-US" dirty="0"/>
              <a:t>Study the relation b/w them</a:t>
            </a:r>
          </a:p>
          <a:p>
            <a:r>
              <a:rPr lang="en-US" dirty="0"/>
              <a:t>Optical structures are not copies of world structures, but they are related</a:t>
            </a:r>
            <a:r>
              <a:rPr lang="zh-CN" altLang="zh-CN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former</a:t>
            </a:r>
            <a:r>
              <a:rPr lang="zh-CN" altLang="en-US" dirty="0"/>
              <a:t> </a:t>
            </a:r>
            <a:r>
              <a:rPr lang="en-US" altLang="zh-CN" b="1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latter)</a:t>
            </a:r>
            <a:endParaRPr lang="en-US" dirty="0"/>
          </a:p>
          <a:p>
            <a:pPr lvl="1"/>
            <a:r>
              <a:rPr lang="en-US" dirty="0"/>
              <a:t>Static optical texture element gradient specifies</a:t>
            </a:r>
            <a:r>
              <a:rPr lang="zh-CN" altLang="en-US" dirty="0"/>
              <a:t> </a:t>
            </a:r>
            <a:r>
              <a:rPr lang="en-US" dirty="0"/>
              <a:t>slant</a:t>
            </a:r>
          </a:p>
          <a:p>
            <a:pPr lvl="1"/>
            <a:r>
              <a:rPr lang="en-US" dirty="0"/>
              <a:t>Dynamical</a:t>
            </a:r>
            <a:r>
              <a:rPr lang="zh-CN" altLang="en-US" dirty="0"/>
              <a:t> </a:t>
            </a:r>
            <a:r>
              <a:rPr lang="en-US" altLang="zh-CN" dirty="0"/>
              <a:t>(change</a:t>
            </a:r>
            <a:r>
              <a:rPr lang="zh-CN" altLang="en-US" dirty="0"/>
              <a:t> </a:t>
            </a:r>
            <a:r>
              <a:rPr lang="en-US" altLang="zh-CN" dirty="0"/>
              <a:t>of)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(i.e.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changes)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motion-related</a:t>
            </a:r>
            <a:r>
              <a:rPr lang="zh-CN" altLang="en-US" dirty="0"/>
              <a:t> </a:t>
            </a:r>
            <a:r>
              <a:rPr lang="en-US" altLang="zh-CN" dirty="0"/>
              <a:t>properties,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steering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628AB-339B-554F-9B2E-64F4FA7A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19"/>
            <a:ext cx="9144000" cy="4978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15CD5-46BE-1648-B0D6-831F6B429E69}"/>
              </a:ext>
            </a:extLst>
          </p:cNvPr>
          <p:cNvSpPr txBox="1"/>
          <p:nvPr/>
        </p:nvSpPr>
        <p:spPr>
          <a:xfrm>
            <a:off x="4125433" y="1499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99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B727D4-5A8B-3046-B5D0-909E55F63005}"/>
              </a:ext>
            </a:extLst>
          </p:cNvPr>
          <p:cNvSpPr txBox="1"/>
          <p:nvPr/>
        </p:nvSpPr>
        <p:spPr>
          <a:xfrm>
            <a:off x="542261" y="34024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parallax</a:t>
            </a:r>
          </a:p>
          <a:p>
            <a:r>
              <a:rPr lang="en-US" altLang="zh-CN" sz="2000" dirty="0"/>
              <a:t>(Helmholtz)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C6E7-AA1F-D14D-AA30-10C4DBD52E3C}"/>
              </a:ext>
            </a:extLst>
          </p:cNvPr>
          <p:cNvSpPr txBox="1"/>
          <p:nvPr/>
        </p:nvSpPr>
        <p:spPr>
          <a:xfrm>
            <a:off x="5000848" y="340242"/>
            <a:ext cx="4214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perspective</a:t>
            </a:r>
            <a:r>
              <a:rPr lang="zh-CN" altLang="en-US" sz="2000" dirty="0"/>
              <a:t> </a:t>
            </a:r>
            <a:r>
              <a:rPr lang="en-US" altLang="zh-CN" sz="2000" dirty="0"/>
              <a:t>(over</a:t>
            </a:r>
            <a:r>
              <a:rPr lang="zh-CN" altLang="en-US" sz="2000" dirty="0"/>
              <a:t> </a:t>
            </a:r>
            <a:r>
              <a:rPr lang="en-US" altLang="zh-CN" sz="2000" dirty="0"/>
              <a:t>optic</a:t>
            </a:r>
            <a:r>
              <a:rPr lang="zh-CN" altLang="en-US" sz="2000" dirty="0"/>
              <a:t> </a:t>
            </a:r>
            <a:r>
              <a:rPr lang="en-US" altLang="zh-CN" sz="2000" dirty="0"/>
              <a:t>flow)</a:t>
            </a:r>
          </a:p>
          <a:p>
            <a:r>
              <a:rPr lang="en-US" altLang="zh-CN" sz="2000" dirty="0"/>
              <a:t>(Gibson)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64923-2EF4-7F4C-8F22-B83F97AA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12" y="1174012"/>
            <a:ext cx="2384055" cy="411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B1D3B-A786-D543-983F-4420F986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1" y="1329069"/>
            <a:ext cx="2594344" cy="4009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3A0AC-6C38-BA44-A747-6A1C88D19665}"/>
              </a:ext>
            </a:extLst>
          </p:cNvPr>
          <p:cNvSpPr txBox="1"/>
          <p:nvPr/>
        </p:nvSpPr>
        <p:spPr>
          <a:xfrm>
            <a:off x="1504223" y="533851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9A7A-3409-0647-9EE9-3900ED34F9A9}"/>
              </a:ext>
            </a:extLst>
          </p:cNvPr>
          <p:cNvSpPr txBox="1"/>
          <p:nvPr/>
        </p:nvSpPr>
        <p:spPr>
          <a:xfrm>
            <a:off x="5964445" y="528879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AABB1-B40E-F747-AFD0-1CB144D21ED7}"/>
              </a:ext>
            </a:extLst>
          </p:cNvPr>
          <p:cNvSpPr txBox="1"/>
          <p:nvPr/>
        </p:nvSpPr>
        <p:spPr>
          <a:xfrm>
            <a:off x="542261" y="5791840"/>
            <a:ext cx="356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inversely</a:t>
            </a:r>
            <a:r>
              <a:rPr lang="zh-CN" altLang="en-US" dirty="0"/>
              <a:t> </a:t>
            </a:r>
            <a:r>
              <a:rPr lang="en-US" altLang="zh-CN" dirty="0"/>
              <a:t>proportional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B74DB-B79F-B64D-BE6D-EE7BE1B1B6D8}"/>
              </a:ext>
            </a:extLst>
          </p:cNvPr>
          <p:cNvSpPr txBox="1"/>
          <p:nvPr/>
        </p:nvSpPr>
        <p:spPr>
          <a:xfrm>
            <a:off x="5170968" y="5707842"/>
            <a:ext cx="356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textured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/>
              <a:t>velocities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221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</a:t>
            </a:r>
            <a:r>
              <a:rPr lang="en-US" dirty="0"/>
              <a:t>otion perspective gradient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3305" r="-23305"/>
          <a:stretch>
            <a:fillRect/>
          </a:stretch>
        </p:blipFill>
        <p:spPr>
          <a:xfrm>
            <a:off x="1533524" y="2324628"/>
            <a:ext cx="7610476" cy="3670767"/>
          </a:xfrm>
        </p:spPr>
      </p:pic>
      <p:sp>
        <p:nvSpPr>
          <p:cNvPr id="3" name="Rounded Rectangular Callout 2"/>
          <p:cNvSpPr/>
          <p:nvPr/>
        </p:nvSpPr>
        <p:spPr>
          <a:xfrm>
            <a:off x="0" y="2743200"/>
            <a:ext cx="2319867" cy="3048000"/>
          </a:xfrm>
          <a:prstGeom prst="wedgeRoundRectCallout">
            <a:avLst>
              <a:gd name="adj1" fmla="val 83350"/>
              <a:gd name="adj2" fmla="val 2131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world, A, B, C and D have the same velocity, -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. What about in the optics? Are the optical velocities (v</a:t>
            </a:r>
            <a:r>
              <a:rPr lang="en-US" baseline="-25000" dirty="0"/>
              <a:t>o</a:t>
            </a:r>
            <a:r>
              <a:rPr lang="en-US" dirty="0"/>
              <a:t>’s) the same for the four objects?</a:t>
            </a:r>
          </a:p>
        </p:txBody>
      </p:sp>
    </p:spTree>
    <p:extLst>
      <p:ext uri="{BB962C8B-B14F-4D97-AF65-F5344CB8AC3E}">
        <p14:creationId xmlns:p14="http://schemas.microsoft.com/office/powerpoint/2010/main" val="4141131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>
          <a:xfrm>
            <a:off x="4605875" y="4656662"/>
            <a:ext cx="237067" cy="84666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4690532" y="3006906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6860813" y="3197192"/>
            <a:ext cx="237067" cy="84666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4780015" y="5163035"/>
            <a:ext cx="265682" cy="14550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86095" y="428733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2942" y="47156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β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942370" y="4793703"/>
            <a:ext cx="65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62605" y="3461352"/>
            <a:ext cx="65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5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7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58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5534" y="2256077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274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397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/>
                  <a:cs typeface="Times New Roman"/>
                </a:rPr>
                <a:t>|V|</a:t>
              </a:r>
              <a:endParaRPr lang="en-US" sz="1400" b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715618"/>
              </p:ext>
            </p:extLst>
          </p:nvPr>
        </p:nvGraphicFramePr>
        <p:xfrm>
          <a:off x="412774" y="4875436"/>
          <a:ext cx="1917684" cy="1054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4" imgW="762000" imgH="419100" progId="Equation.3">
                  <p:embed/>
                </p:oleObj>
              </mc:Choice>
              <mc:Fallback>
                <p:oleObj name="Equation" r:id="rId4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74" y="4875436"/>
                        <a:ext cx="1917684" cy="1054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0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8" grpId="0" animBg="1"/>
      <p:bldP spid="26" grpId="0" animBg="1"/>
      <p:bldP spid="18" grpId="0" animBg="1"/>
      <p:bldP spid="19" grpId="0"/>
      <p:bldP spid="29" grpId="0"/>
      <p:bldP spid="45" grpId="0"/>
      <p:bldP spid="46" grpId="0"/>
      <p:bldP spid="49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984" r="24572"/>
          <a:stretch/>
        </p:blipFill>
        <p:spPr>
          <a:xfrm>
            <a:off x="708030" y="2393566"/>
            <a:ext cx="2450015" cy="30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4520" y="2393566"/>
            <a:ext cx="3929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Locomotion </a:t>
            </a:r>
            <a:r>
              <a:rPr lang="en-US" altLang="zh-CN" dirty="0">
                <a:sym typeface="Wingdings"/>
              </a:rPr>
              <a:t>=&gt; optic flow</a:t>
            </a:r>
            <a:endParaRPr lang="en-US" altLang="zh-CN" dirty="0"/>
          </a:p>
          <a:p>
            <a:r>
              <a:rPr lang="en-US" altLang="zh-CN" dirty="0"/>
              <a:t>Stationary =&gt; no optic flow</a:t>
            </a:r>
          </a:p>
          <a:p>
            <a:r>
              <a:rPr lang="en-US" dirty="0"/>
              <a:t>Outflow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</a:p>
          <a:p>
            <a:r>
              <a:rPr lang="en-US" dirty="0"/>
              <a:t>Inflow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retreat</a:t>
            </a:r>
          </a:p>
          <a:p>
            <a:endParaRPr lang="en-US" dirty="0"/>
          </a:p>
          <a:p>
            <a:r>
              <a:rPr lang="en-US" dirty="0"/>
              <a:t>Translation</a:t>
            </a:r>
            <a:r>
              <a:rPr lang="zh-CN" altLang="en-US" dirty="0"/>
              <a:t> </a:t>
            </a:r>
            <a:r>
              <a:rPr lang="zh-CN" altLang="zh-CN" dirty="0"/>
              <a:t>(</a:t>
            </a:r>
            <a:r>
              <a:rPr lang="en-US" altLang="zh-CN" dirty="0"/>
              <a:t>motion)</a:t>
            </a:r>
            <a:r>
              <a:rPr lang="zh-CN" altLang="en-US" dirty="0"/>
              <a:t> </a:t>
            </a:r>
            <a:r>
              <a:rPr lang="en-US" altLang="zh-CN" dirty="0"/>
              <a:t>yields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flow; optical</a:t>
            </a:r>
            <a:r>
              <a:rPr lang="zh-CN" altLang="en-US" dirty="0"/>
              <a:t> </a:t>
            </a:r>
            <a:r>
              <a:rPr lang="en-US" altLang="zh-CN" dirty="0"/>
              <a:t>invariance</a:t>
            </a:r>
            <a:r>
              <a:rPr lang="zh-CN" altLang="en-US" dirty="0"/>
              <a:t> </a:t>
            </a:r>
            <a:r>
              <a:rPr lang="en-US" altLang="zh-CN" dirty="0"/>
              <a:t>(FOE,</a:t>
            </a:r>
            <a:r>
              <a:rPr lang="zh-CN" altLang="en-US" dirty="0"/>
              <a:t> </a:t>
            </a:r>
            <a:r>
              <a:rPr lang="en-US" altLang="zh-CN" dirty="0"/>
              <a:t>FOC)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motion.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8046" y="3557067"/>
            <a:ext cx="1719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Focus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Expansion</a:t>
            </a:r>
          </a:p>
          <a:p>
            <a:r>
              <a:rPr lang="en-US" altLang="zh-CN" sz="1600" dirty="0"/>
              <a:t>(node,</a:t>
            </a:r>
            <a:r>
              <a:rPr lang="zh-CN" altLang="en-US" sz="1600" dirty="0"/>
              <a:t> </a:t>
            </a:r>
            <a:r>
              <a:rPr lang="en-US" altLang="zh-CN" sz="1600" dirty="0"/>
              <a:t>where</a:t>
            </a:r>
            <a:r>
              <a:rPr lang="zh-CN" altLang="en-US" sz="1600" dirty="0"/>
              <a:t> </a:t>
            </a:r>
            <a:r>
              <a:rPr lang="en-US" altLang="zh-CN" sz="1600" dirty="0"/>
              <a:t>flow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922" y="3377876"/>
            <a:ext cx="677108" cy="132343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/>
              <a:t>Focus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Contraction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7289" y="5822697"/>
            <a:ext cx="838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percept</a:t>
            </a:r>
            <a:r>
              <a:rPr lang="en-US" dirty="0">
                <a:solidFill>
                  <a:srgbClr val="FF0000"/>
                </a:solidFill>
              </a:rPr>
              <a:t>ual info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extended: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sensations,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memory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required.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852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678291" y="2961751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>
          <a:xfrm rot="14164154">
            <a:off x="6710337" y="3374740"/>
            <a:ext cx="254807" cy="196573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2616" y="40404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78291" y="50988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endParaRPr lang="en-US" baseline="-25000" dirty="0"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99861" y="42698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-V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5534" y="2256077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|V|</a:t>
              </a:r>
              <a:endParaRPr lang="en-US" sz="1400" b="1" dirty="0">
                <a:cs typeface="+mn-ea"/>
                <a:sym typeface="+mn-lt"/>
              </a:endParaRPr>
            </a:p>
          </p:txBody>
        </p:sp>
      </p:grpSp>
      <p:sp>
        <p:nvSpPr>
          <p:cNvPr id="48" name="Freeform 47"/>
          <p:cNvSpPr/>
          <p:nvPr/>
        </p:nvSpPr>
        <p:spPr>
          <a:xfrm flipH="1">
            <a:off x="4702993" y="5140367"/>
            <a:ext cx="339637" cy="15679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1333" y="34730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endParaRPr lang="en-US" baseline="-25000" dirty="0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8888" y="4919134"/>
            <a:ext cx="1371600" cy="1371600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" idx="2"/>
          </p:cNvCxnSpPr>
          <p:nvPr/>
        </p:nvCxnSpPr>
        <p:spPr>
          <a:xfrm flipH="1">
            <a:off x="3998889" y="5571067"/>
            <a:ext cx="640844" cy="6773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68513" y="55954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24966" y="646362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circle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4585141" y="3987800"/>
            <a:ext cx="10185" cy="747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7"/>
          </p:cNvCxnSpPr>
          <p:nvPr/>
        </p:nvCxnSpPr>
        <p:spPr>
          <a:xfrm>
            <a:off x="7025994" y="3170410"/>
            <a:ext cx="373956" cy="33572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976963" y="3191301"/>
            <a:ext cx="1203" cy="7964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37468" y="36871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V</a:t>
            </a:r>
          </a:p>
        </p:txBody>
      </p:sp>
      <p:cxnSp>
        <p:nvCxnSpPr>
          <p:cNvPr id="64" name="Straight Connector 63"/>
          <p:cNvCxnSpPr>
            <a:stCxn id="8" idx="1"/>
          </p:cNvCxnSpPr>
          <p:nvPr/>
        </p:nvCxnSpPr>
        <p:spPr>
          <a:xfrm flipH="1">
            <a:off x="6509982" y="3170410"/>
            <a:ext cx="389912" cy="43280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35844" y="292689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57560" y="31766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178097" y="5101356"/>
            <a:ext cx="136720" cy="1174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5143" y="474380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cxnSp>
        <p:nvCxnSpPr>
          <p:cNvPr id="83" name="Straight Connector 82"/>
          <p:cNvCxnSpPr>
            <a:stCxn id="3" idx="6"/>
          </p:cNvCxnSpPr>
          <p:nvPr/>
        </p:nvCxnSpPr>
        <p:spPr>
          <a:xfrm flipV="1">
            <a:off x="4775200" y="3105752"/>
            <a:ext cx="3048153" cy="2465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5365" y="4530988"/>
            <a:ext cx="231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looming</a:t>
            </a:r>
          </a:p>
          <a:p>
            <a:r>
              <a:rPr lang="en-US" dirty="0">
                <a:sym typeface="Wingdings"/>
              </a:rPr>
              <a:t>v</a:t>
            </a:r>
            <a:r>
              <a:rPr lang="en-US" altLang="zh-CN" baseline="-25000" dirty="0">
                <a:sym typeface="Wingdings"/>
              </a:rPr>
              <a:t>1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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motion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parallax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572767"/>
              </p:ext>
            </p:extLst>
          </p:nvPr>
        </p:nvGraphicFramePr>
        <p:xfrm>
          <a:off x="1496928" y="5211023"/>
          <a:ext cx="2236625" cy="1475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1828800" imgH="1206500" progId="Equation.3">
                  <p:embed/>
                </p:oleObj>
              </mc:Choice>
              <mc:Fallback>
                <p:oleObj name="Equation" r:id="rId5" imgW="18288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6928" y="5211023"/>
                        <a:ext cx="2236625" cy="1475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914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678291" y="2961751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>
          <a:xfrm rot="14164154">
            <a:off x="6710337" y="3374740"/>
            <a:ext cx="254807" cy="196573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6095" y="428733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2942" y="47156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n-US" baseline="-25000" dirty="0">
                <a:cs typeface="+mn-ea"/>
                <a:sym typeface="+mn-lt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82558" y="49536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|V|*t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-65516" y="1988142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|V|</a:t>
              </a:r>
              <a:endParaRPr lang="en-US" sz="1400" b="1" dirty="0">
                <a:cs typeface="+mn-ea"/>
                <a:sym typeface="+mn-lt"/>
              </a:endParaRPr>
            </a:p>
          </p:txBody>
        </p:sp>
      </p:grpSp>
      <p:cxnSp>
        <p:nvCxnSpPr>
          <p:cNvPr id="6" name="Straight Connector 5"/>
          <p:cNvCxnSpPr>
            <a:endCxn id="8" idx="1"/>
          </p:cNvCxnSpPr>
          <p:nvPr/>
        </p:nvCxnSpPr>
        <p:spPr>
          <a:xfrm flipV="1">
            <a:off x="4690532" y="3170410"/>
            <a:ext cx="2209362" cy="1360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flipH="1">
            <a:off x="4701251" y="4237157"/>
            <a:ext cx="265682" cy="14550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4178" y="378977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l-GR" baseline="-25000" dirty="0">
                <a:cs typeface="+mn-ea"/>
                <a:sym typeface="+mn-lt"/>
              </a:rPr>
              <a:t>Δ</a:t>
            </a:r>
            <a:r>
              <a:rPr lang="en-US" baseline="-25000" dirty="0">
                <a:cs typeface="+mn-ea"/>
                <a:sym typeface="+mn-lt"/>
              </a:rPr>
              <a:t>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732866" y="4237157"/>
            <a:ext cx="2209362" cy="1360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 flipH="1">
            <a:off x="5290200" y="4946403"/>
            <a:ext cx="220314" cy="183816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3071" y="46870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cs typeface="+mn-ea"/>
                <a:sym typeface="+mn-lt"/>
              </a:rPr>
              <a:t>α</a:t>
            </a:r>
            <a:endParaRPr lang="en-US" dirty="0">
              <a:cs typeface="+mn-ea"/>
              <a:sym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25481" y="3777210"/>
            <a:ext cx="574844" cy="4426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75910" y="4054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60406" y="34999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66752" y="3666033"/>
            <a:ext cx="76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|V|*</a:t>
            </a:r>
            <a:r>
              <a:rPr lang="en-US" dirty="0" err="1">
                <a:cs typeface="+mn-ea"/>
                <a:sym typeface="+mn-lt"/>
              </a:rPr>
              <a:t>Δt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48" name="Freeform 47"/>
          <p:cNvSpPr/>
          <p:nvPr/>
        </p:nvSpPr>
        <p:spPr>
          <a:xfrm flipH="1">
            <a:off x="4730289" y="5017535"/>
            <a:ext cx="339637" cy="15679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34657" y="317586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n-US" baseline="-25000" dirty="0">
                <a:cs typeface="+mn-ea"/>
                <a:sym typeface="+mn-lt"/>
              </a:rPr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6264322" y="3821373"/>
            <a:ext cx="204717" cy="109182"/>
          </a:xfrm>
          <a:custGeom>
            <a:avLst/>
            <a:gdLst>
              <a:gd name="connsiteX0" fmla="*/ 0 w 204717"/>
              <a:gd name="connsiteY0" fmla="*/ 27296 h 109182"/>
              <a:gd name="connsiteX1" fmla="*/ 150126 w 204717"/>
              <a:gd name="connsiteY1" fmla="*/ 109182 h 109182"/>
              <a:gd name="connsiteX2" fmla="*/ 204717 w 204717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7" h="109182">
                <a:moveTo>
                  <a:pt x="0" y="27296"/>
                </a:moveTo>
                <a:lnTo>
                  <a:pt x="150126" y="109182"/>
                </a:lnTo>
                <a:lnTo>
                  <a:pt x="204717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990891"/>
              </p:ext>
            </p:extLst>
          </p:nvPr>
        </p:nvGraphicFramePr>
        <p:xfrm>
          <a:off x="1095345" y="4123683"/>
          <a:ext cx="2507452" cy="270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4" imgW="2057400" imgH="2222500" progId="Equation.3">
                  <p:embed/>
                </p:oleObj>
              </mc:Choice>
              <mc:Fallback>
                <p:oleObj name="Equation" r:id="rId4" imgW="20574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45" y="4123683"/>
                        <a:ext cx="2507452" cy="270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6954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analysis of motion parallax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95" y="3231867"/>
            <a:ext cx="6692900" cy="241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84228" y="2345707"/>
                <a:ext cx="186692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28" y="2345707"/>
                <a:ext cx="1866921" cy="7013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66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5221" y="2234643"/>
            <a:ext cx="1" cy="2360619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5222" y="3488212"/>
            <a:ext cx="2377074" cy="1107049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65221" y="2465806"/>
            <a:ext cx="1253663" cy="2129454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86917" y="37383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5222" y="4513860"/>
            <a:ext cx="2743200" cy="168681"/>
            <a:chOff x="765222" y="4086310"/>
            <a:chExt cx="2743200" cy="168681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765222" y="4167710"/>
              <a:ext cx="27432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608980" y="4086310"/>
              <a:ext cx="126283" cy="14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865925" y="4108470"/>
              <a:ext cx="126283" cy="14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698" y="4736489"/>
            <a:ext cx="7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7150" y="3602173"/>
            <a:ext cx="0" cy="7488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698" y="3862654"/>
            <a:ext cx="60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|V|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794284" y="4139236"/>
            <a:ext cx="4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81106" y="4146782"/>
            <a:ext cx="39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zh-CN" altLang="zh-CN" baseline="-25000" dirty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3305143" y="4106970"/>
            <a:ext cx="39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zh-CN" altLang="zh-CN" baseline="-25000" dirty="0"/>
              <a:t>3</a:t>
            </a:r>
            <a:endParaRPr lang="en-US" baseline="-25000" dirty="0"/>
          </a:p>
        </p:txBody>
      </p:sp>
      <p:sp>
        <p:nvSpPr>
          <p:cNvPr id="38" name="Oval 37"/>
          <p:cNvSpPr/>
          <p:nvPr/>
        </p:nvSpPr>
        <p:spPr>
          <a:xfrm>
            <a:off x="1643862" y="40535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605429" y="302198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220556" y="36465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5435" y="348958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11306" y="284426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4414" y="2876240"/>
            <a:ext cx="404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parallax</a:t>
            </a:r>
            <a:r>
              <a:rPr lang="zh-CN" altLang="en-US" dirty="0"/>
              <a:t>: β</a:t>
            </a:r>
            <a:r>
              <a:rPr lang="en-US" altLang="zh-CN" dirty="0"/>
              <a:t>=90°,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3703359" y="3245572"/>
            <a:ext cx="578630" cy="1339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943365" y="4682541"/>
            <a:ext cx="0" cy="423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686420" y="4584861"/>
            <a:ext cx="0" cy="423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20177" y="4595260"/>
            <a:ext cx="0" cy="2767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3947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20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29150" y="3813159"/>
            <a:ext cx="34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|V|=10</a:t>
            </a:r>
            <a:r>
              <a:rPr lang="zh-CN" altLang="en-US" dirty="0"/>
              <a:t> </a:t>
            </a:r>
            <a:r>
              <a:rPr lang="en-US" altLang="zh-CN" dirty="0"/>
              <a:t>m/s</a:t>
            </a:r>
          </a:p>
          <a:p>
            <a:r>
              <a:rPr lang="en-US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10m,</a:t>
            </a:r>
            <a:r>
              <a:rPr lang="zh-CN" altLang="en-US" dirty="0"/>
              <a:t> </a:t>
            </a:r>
            <a:r>
              <a:rPr lang="en-US" altLang="zh-CN" dirty="0"/>
              <a:t>20m,</a:t>
            </a:r>
            <a:r>
              <a:rPr lang="zh-CN" altLang="en-US" dirty="0"/>
              <a:t> </a:t>
            </a:r>
            <a:r>
              <a:rPr lang="en-US" altLang="zh-CN" dirty="0"/>
              <a:t>30m</a:t>
            </a:r>
          </a:p>
          <a:p>
            <a:r>
              <a:rPr lang="zh-CN" altLang="en-US" dirty="0"/>
              <a:t>β</a:t>
            </a:r>
            <a:r>
              <a:rPr lang="en-US" altLang="zh-CN" dirty="0"/>
              <a:t>=0°,5°,</a:t>
            </a:r>
            <a:r>
              <a:rPr lang="zh-CN" altLang="en-US" dirty="0"/>
              <a:t> </a:t>
            </a:r>
            <a:r>
              <a:rPr lang="en-US" altLang="zh-CN" dirty="0"/>
              <a:t>10°,</a:t>
            </a:r>
            <a:r>
              <a:rPr lang="zh-CN" altLang="en-US" dirty="0"/>
              <a:t> </a:t>
            </a:r>
            <a:r>
              <a:rPr lang="en-US" altLang="zh-CN" dirty="0"/>
              <a:t>15°,</a:t>
            </a:r>
            <a:r>
              <a:rPr lang="zh-CN" altLang="en-US" dirty="0"/>
              <a:t> </a:t>
            </a:r>
            <a:r>
              <a:rPr lang="en-US" altLang="zh-CN" dirty="0"/>
              <a:t>20°,</a:t>
            </a:r>
            <a:r>
              <a:rPr lang="zh-CN" altLang="en-US" dirty="0"/>
              <a:t> </a:t>
            </a:r>
            <a:r>
              <a:rPr lang="en-US" altLang="zh-CN" dirty="0"/>
              <a:t>80°,</a:t>
            </a:r>
            <a:r>
              <a:rPr lang="zh-CN" altLang="en-US" dirty="0"/>
              <a:t> </a:t>
            </a:r>
            <a:r>
              <a:rPr lang="en-US" altLang="zh-CN" dirty="0"/>
              <a:t>90°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66141"/>
              </p:ext>
            </p:extLst>
          </p:nvPr>
        </p:nvGraphicFramePr>
        <p:xfrm>
          <a:off x="2735263" y="5061797"/>
          <a:ext cx="6095999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154971" y="49863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β°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735263" y="5105821"/>
            <a:ext cx="968096" cy="325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39473" y="5112398"/>
            <a:ext cx="30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022843" y="2215572"/>
                <a:ext cx="132613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43" y="2215572"/>
                <a:ext cx="1326132" cy="5260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74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3289"/>
            <a:ext cx="6845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30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covered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perception: Air theory, ground theory</a:t>
            </a:r>
          </a:p>
          <a:p>
            <a:r>
              <a:rPr lang="en-US" dirty="0"/>
              <a:t>Motion parallax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endParaRPr lang="en-US" dirty="0"/>
          </a:p>
          <a:p>
            <a:r>
              <a:rPr lang="en-US" dirty="0"/>
              <a:t>Translational flow</a:t>
            </a:r>
          </a:p>
        </p:txBody>
      </p:sp>
    </p:spTree>
    <p:extLst>
      <p:ext uri="{BB962C8B-B14F-4D97-AF65-F5344CB8AC3E}">
        <p14:creationId xmlns:p14="http://schemas.microsoft.com/office/powerpoint/2010/main" val="3103568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Gibson</a:t>
            </a:r>
            <a:r>
              <a:rPr lang="zh-CN" altLang="en-US" dirty="0"/>
              <a:t> </a:t>
            </a:r>
            <a:r>
              <a:rPr lang="en-US" altLang="zh-CN"/>
              <a:t>(1979/1986)</a:t>
            </a:r>
            <a:r>
              <a:rPr lang="zh-CN" altLang="en-US"/>
              <a:t> </a:t>
            </a:r>
            <a:r>
              <a:rPr lang="en-US" altLang="zh-CN" dirty="0"/>
              <a:t>Chapters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0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Translational flow vs. rotational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85771"/>
            <a:ext cx="3408207" cy="2221690"/>
          </a:xfrm>
        </p:spPr>
        <p:txBody>
          <a:bodyPr>
            <a:normAutofit/>
          </a:bodyPr>
          <a:lstStyle/>
          <a:p>
            <a:r>
              <a:rPr lang="en-US" dirty="0"/>
              <a:t>Trans flow: when the POO is translating (moving around) in the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37406" y="2285771"/>
            <a:ext cx="3219294" cy="1951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 flow: when the POO is in an eye that rotates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40" y="5067300"/>
            <a:ext cx="1625600" cy="1790700"/>
          </a:xfrm>
          <a:prstGeom prst="rect">
            <a:avLst/>
          </a:prstGeom>
        </p:spPr>
      </p:pic>
      <p:pic>
        <p:nvPicPr>
          <p:cNvPr id="15" name="Picture 14" descr="mt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06" y="5110169"/>
            <a:ext cx="2387600" cy="1790700"/>
          </a:xfrm>
          <a:prstGeom prst="rect">
            <a:avLst/>
          </a:prstGeom>
        </p:spPr>
      </p:pic>
      <p:pic>
        <p:nvPicPr>
          <p:cNvPr id="16" name="Picture 15" descr="stim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5110169"/>
            <a:ext cx="2387600" cy="1790700"/>
          </a:xfrm>
          <a:prstGeom prst="rect">
            <a:avLst/>
          </a:prstGeom>
        </p:spPr>
      </p:pic>
      <p:pic>
        <p:nvPicPr>
          <p:cNvPr id="17" name="Picture 16" descr="tumblr_ln3n7n5uVB1qcragg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94" y="3248059"/>
            <a:ext cx="2457619" cy="16265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2206" y="3558661"/>
            <a:ext cx="4595354" cy="1240755"/>
            <a:chOff x="1376382" y="2695934"/>
            <a:chExt cx="6070007" cy="1842183"/>
          </a:xfrm>
        </p:grpSpPr>
        <p:pic>
          <p:nvPicPr>
            <p:cNvPr id="5" name="Picture 4" descr="ngbbs4779878659d73.gif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2695934"/>
              <a:ext cx="2153324" cy="18115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74170"/>
            <a:stretch/>
          </p:blipFill>
          <p:spPr>
            <a:xfrm>
              <a:off x="1376382" y="2766698"/>
              <a:ext cx="6070007" cy="177141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535" y="4997217"/>
            <a:ext cx="2053406" cy="16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14" y="2503872"/>
            <a:ext cx="3466052" cy="38098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41813" y="3237849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direction.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Shift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VSA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steering).</a:t>
            </a:r>
          </a:p>
        </p:txBody>
      </p:sp>
    </p:spTree>
    <p:extLst>
      <p:ext uri="{BB962C8B-B14F-4D97-AF65-F5344CB8AC3E}">
        <p14:creationId xmlns:p14="http://schemas.microsoft.com/office/powerpoint/2010/main" val="47917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and steering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59" y="2341562"/>
            <a:ext cx="2644774" cy="3720571"/>
          </a:xfrm>
        </p:spPr>
        <p:txBody>
          <a:bodyPr>
            <a:normAutofit/>
          </a:bodyPr>
          <a:lstStyle/>
          <a:p>
            <a:r>
              <a:rPr lang="en-US" dirty="0"/>
              <a:t>FOE specifies heading</a:t>
            </a:r>
          </a:p>
          <a:p>
            <a:r>
              <a:rPr lang="en-US" dirty="0"/>
              <a:t>Steering rule: move so as to place the FOE inside the visual solid angle projected from the thing to be approached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33" y="2326122"/>
            <a:ext cx="5798023" cy="37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463" y="2155093"/>
            <a:ext cx="4929622" cy="429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dirty="0"/>
              <a:t>The father away from the FOE, the faster the flow speed is </a:t>
            </a:r>
            <a:r>
              <a:rPr lang="en-US" altLang="zh-CN" dirty="0"/>
              <a:t>(0</a:t>
            </a:r>
            <a:r>
              <a:rPr lang="en-US" dirty="0"/>
              <a:t> flow at the FOE.</a:t>
            </a:r>
            <a:r>
              <a:rPr lang="en-US" altLang="zh-CN" dirty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Can detect the FOE by detecting the flow patterns. The more the optic array is sampled, the better the perceived 3D structure. </a:t>
            </a:r>
            <a:r>
              <a:rPr lang="en-US" altLang="zh-CN" dirty="0"/>
              <a:t>(</a:t>
            </a:r>
            <a:r>
              <a:rPr lang="en-US" dirty="0"/>
              <a:t>Looking though a slit vs. IMAX. 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868" y="2120079"/>
            <a:ext cx="2655331" cy="4425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3" y="2745666"/>
            <a:ext cx="1854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spatial-temporal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Michotte</a:t>
            </a:r>
            <a:r>
              <a:rPr lang="en-US" dirty="0"/>
              <a:t> (1946)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causality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16" y="3125574"/>
            <a:ext cx="6184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05228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Temp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3974</TotalTime>
  <Words>1200</Words>
  <Application>Microsoft Macintosh PowerPoint</Application>
  <PresentationFormat>On-screen Show (4:3)</PresentationFormat>
  <Paragraphs>221</Paragraphs>
  <Slides>46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Microsoft YaHei</vt:lpstr>
      <vt:lpstr>宋体</vt:lpstr>
      <vt:lpstr>Arial</vt:lpstr>
      <vt:lpstr>Calibri</vt:lpstr>
      <vt:lpstr>Cambria Math</vt:lpstr>
      <vt:lpstr>Times New Roman</vt:lpstr>
      <vt:lpstr>Wingdings</vt:lpstr>
      <vt:lpstr>Wingdings 2</vt:lpstr>
      <vt:lpstr>Perception</vt:lpstr>
      <vt:lpstr>Equation</vt:lpstr>
      <vt:lpstr>Lecture 5: Depth Perception </vt:lpstr>
      <vt:lpstr>Optic flow patterns</vt:lpstr>
      <vt:lpstr>Distinguishing self motion from object motion</vt:lpstr>
      <vt:lpstr>Changes and regularity</vt:lpstr>
      <vt:lpstr>Translational flow vs. rotational flow</vt:lpstr>
      <vt:lpstr>Changes and regularity</vt:lpstr>
      <vt:lpstr>Heading and steering</vt:lpstr>
      <vt:lpstr>Changes and regularity</vt:lpstr>
      <vt:lpstr>Perception is spatial-temporal</vt:lpstr>
      <vt:lpstr>PowerPoint Presentation</vt:lpstr>
      <vt:lpstr>PowerPoint Presentation</vt:lpstr>
      <vt:lpstr>Occlusion and depth order</vt:lpstr>
      <vt:lpstr>PowerPoint Presentation</vt:lpstr>
      <vt:lpstr>PowerPoint Presentation</vt:lpstr>
      <vt:lpstr>PowerPoint Presentation</vt:lpstr>
      <vt:lpstr>PowerPoint Presentation</vt:lpstr>
      <vt:lpstr>The case of progressive occlusion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 perception</vt:lpstr>
      <vt:lpstr>Depth </vt:lpstr>
      <vt:lpstr>Air theory vs. Ground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Translational flow</vt:lpstr>
      <vt:lpstr>PowerPoint Presentation</vt:lpstr>
      <vt:lpstr>PowerPoint Presentation</vt:lpstr>
      <vt:lpstr>Motion perspective gradient</vt:lpstr>
      <vt:lpstr>Formal analysis of motion parallax</vt:lpstr>
      <vt:lpstr>Formal analysis of motion parallax</vt:lpstr>
      <vt:lpstr>Formal analysis of motion parallax</vt:lpstr>
      <vt:lpstr>Formal analysis of motion parallax</vt:lpstr>
      <vt:lpstr>PowerPoint Presentation</vt:lpstr>
      <vt:lpstr>PowerPoint Presentation</vt:lpstr>
      <vt:lpstr>Terms covered </vt:lpstr>
      <vt:lpstr>Reading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Depth Perception</dc:title>
  <dc:creator>JS Pan</dc:creator>
  <cp:lastModifiedBy>Microsoft Office User</cp:lastModifiedBy>
  <cp:revision>83</cp:revision>
  <cp:lastPrinted>2015-03-13T10:11:14Z</cp:lastPrinted>
  <dcterms:created xsi:type="dcterms:W3CDTF">2015-03-13T09:42:55Z</dcterms:created>
  <dcterms:modified xsi:type="dcterms:W3CDTF">2019-05-21T11:07:04Z</dcterms:modified>
</cp:coreProperties>
</file>